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4"/>
  </p:notesMasterIdLst>
  <p:sldIdLst>
    <p:sldId id="274" r:id="rId2"/>
    <p:sldId id="257" r:id="rId3"/>
    <p:sldId id="299" r:id="rId4"/>
    <p:sldId id="273" r:id="rId5"/>
    <p:sldId id="289" r:id="rId6"/>
    <p:sldId id="285" r:id="rId7"/>
    <p:sldId id="286" r:id="rId8"/>
    <p:sldId id="297" r:id="rId9"/>
    <p:sldId id="270" r:id="rId10"/>
    <p:sldId id="298" r:id="rId11"/>
    <p:sldId id="307" r:id="rId12"/>
    <p:sldId id="271" r:id="rId13"/>
    <p:sldId id="292" r:id="rId14"/>
    <p:sldId id="305" r:id="rId15"/>
    <p:sldId id="306" r:id="rId16"/>
    <p:sldId id="296" r:id="rId17"/>
    <p:sldId id="287" r:id="rId18"/>
    <p:sldId id="308" r:id="rId19"/>
    <p:sldId id="304" r:id="rId20"/>
    <p:sldId id="309" r:id="rId21"/>
    <p:sldId id="303" r:id="rId22"/>
    <p:sldId id="300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0000FF"/>
    <a:srgbClr val="00FF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833160-9BDC-4DBC-9145-13AB5787763F}" type="datetimeFigureOut">
              <a:rPr lang="ru-RU" smtClean="0"/>
              <a:pPr/>
              <a:t>16.01.2018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BD7E99-B9E3-4498-B7E2-B3BF2BDF90A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BD7E99-B9E3-4498-B7E2-B3BF2BDF90AE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BD7E99-B9E3-4498-B7E2-B3BF2BDF90AE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w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9" descr="32868588_80131309152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971600" y="3212976"/>
            <a:ext cx="9000678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kk-KZ" sz="6000" b="1" i="1" dirty="0" smtClean="0">
                <a:solidFill>
                  <a:srgbClr val="FF0000"/>
                </a:solidFill>
                <a:latin typeface="Blackadder ITC" pitchFamily="82" charset="0"/>
              </a:rPr>
              <a:t>«Бақытты сәт»</a:t>
            </a:r>
            <a:r>
              <a:rPr lang="kk-KZ" sz="6000" b="1" i="1" dirty="0">
                <a:solidFill>
                  <a:srgbClr val="FF0000"/>
                </a:solidFill>
                <a:latin typeface="Blackadder ITC" pitchFamily="82" charset="0"/>
              </a:rPr>
              <a:t> </a:t>
            </a:r>
            <a:r>
              <a:rPr lang="kk-KZ" sz="6000" i="1" dirty="0">
                <a:solidFill>
                  <a:srgbClr val="008000"/>
                </a:solidFill>
                <a:latin typeface="Blackadder ITC" pitchFamily="82" charset="0"/>
              </a:rPr>
              <a:t>математикалық</a:t>
            </a:r>
          </a:p>
          <a:p>
            <a:pPr algn="ctr" eaLnBrk="1" hangingPunct="1"/>
            <a:r>
              <a:rPr lang="kk-KZ" sz="6000" i="1" dirty="0" smtClean="0">
                <a:solidFill>
                  <a:srgbClr val="008000"/>
                </a:solidFill>
                <a:latin typeface="Blackadder ITC" pitchFamily="82" charset="0"/>
              </a:rPr>
              <a:t>сайыс</a:t>
            </a:r>
            <a:endParaRPr lang="kk-KZ" sz="6000" i="1" dirty="0">
              <a:solidFill>
                <a:srgbClr val="008000"/>
              </a:solidFill>
              <a:latin typeface="Blackadder ITC" pitchFamily="82" charset="0"/>
            </a:endParaRPr>
          </a:p>
          <a:p>
            <a:pPr algn="ctr" eaLnBrk="1" hangingPunct="1"/>
            <a:r>
              <a:rPr lang="kk-KZ" sz="6000" i="1" dirty="0">
                <a:solidFill>
                  <a:srgbClr val="008000"/>
                </a:solidFill>
                <a:latin typeface="Blackadder ITC" pitchFamily="82" charset="0"/>
              </a:rPr>
              <a:t>                </a:t>
            </a:r>
            <a:endParaRPr lang="ru-RU" sz="6000" i="1" dirty="0">
              <a:solidFill>
                <a:srgbClr val="008000"/>
              </a:solidFill>
              <a:latin typeface="Blackadder ITC" pitchFamily="8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7949234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21302447_58ds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01" y="24924"/>
            <a:ext cx="9144000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0" y="857232"/>
            <a:ext cx="878497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Мақсаты: </a:t>
            </a:r>
            <a:r>
              <a:rPr lang="kk-KZ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kk-KZ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Оқушыларды ойлана білуге, тапсырмаларды тиянақты, тыңғылықты орындауға баулу, әділ шешім айтуға, бірлікке ынтымақтастыққа, әдептілікке тәрбиелеу.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21302447_58ds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050"/>
            <a:ext cx="9144000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0" y="857232"/>
            <a:ext cx="8798050" cy="5078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 « </a:t>
            </a:r>
            <a:r>
              <a:rPr lang="ru-RU" sz="3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Кел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танысайық!»</a:t>
            </a:r>
            <a:endParaRPr lang="ru-RU" sz="3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(топтардың атымен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ұранымен танысу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 «</a:t>
            </a:r>
            <a:r>
              <a:rPr lang="ru-RU" sz="3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Бейнелі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сөз»</a:t>
            </a:r>
            <a:endParaRPr lang="ru-RU" sz="3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kk-KZ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“Ойнайық та, ойлайық” (әзіл есептер)</a:t>
            </a:r>
            <a:endParaRPr lang="ru-RU" sz="3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3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«Адасқан әріптер»</a:t>
            </a:r>
            <a:endParaRPr lang="ru-RU" sz="3600" b="1" cap="all" dirty="0" smtClean="0">
              <a:ln w="9000" cmpd="sng">
                <a:solidFill>
                  <a:srgbClr val="FFFF00"/>
                </a:solidFill>
                <a:prstDash val="solid"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5. «</a:t>
            </a:r>
            <a:r>
              <a:rPr lang="ru-RU" sz="3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Ойлан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тап!»</a:t>
            </a:r>
          </a:p>
          <a:p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6. «</a:t>
            </a:r>
            <a:r>
              <a:rPr lang="ru-RU" sz="3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Сандар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сыры»</a:t>
            </a:r>
          </a:p>
          <a:p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7. </a:t>
            </a:r>
            <a:r>
              <a:rPr lang="ru-RU" sz="3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«Сиқырлы әріптер»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4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1" descr="tempimage11.tiff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0856" b="4445"/>
          <a:stretch/>
        </p:blipFill>
        <p:spPr bwMode="auto">
          <a:xfrm>
            <a:off x="0" y="1857364"/>
            <a:ext cx="9144000" cy="50006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00100" y="642918"/>
            <a:ext cx="680670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60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Кел</a:t>
            </a:r>
            <a:r>
              <a:rPr lang="ru-RU" sz="6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60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танысайық»</a:t>
            </a:r>
            <a:r>
              <a:rPr lang="ru-RU" sz="6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60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49987695"/>
      </p:ext>
    </p:extLst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4.bp.blogspot.com/-BayUflvnd7k/VPi8MllBA1I/AAAAAAAAJ1Y/RGOno37L6tA/s1600/cole+(7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36335" y="1700808"/>
            <a:ext cx="5871329" cy="1200329"/>
          </a:xfrm>
          <a:prstGeom prst="rect">
            <a:avLst/>
          </a:prstGeom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spcBef>
                <a:spcPct val="50000"/>
              </a:spcBef>
            </a:pPr>
            <a:r>
              <a:rPr lang="ru-RU" sz="7200" b="1" kern="10" dirty="0" err="1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Бейнелі</a:t>
            </a:r>
            <a:r>
              <a:rPr lang="ru-RU" sz="7200" b="1" kern="10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ru-RU" sz="7200" b="1" kern="10" dirty="0" err="1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сөз</a:t>
            </a:r>
            <a:endParaRPr lang="ru-RU" sz="7200" b="1" i="1" cap="all" dirty="0">
              <a:ln w="12700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55098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1547813" y="404813"/>
            <a:ext cx="6192837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ru-RU" sz="3600" b="1">
              <a:solidFill>
                <a:srgbClr val="FF3300"/>
              </a:solidFill>
              <a:latin typeface="Times New Roman" pitchFamily="18" charset="0"/>
            </a:endParaRPr>
          </a:p>
        </p:txBody>
      </p:sp>
      <p:pic>
        <p:nvPicPr>
          <p:cNvPr id="19461" name="Picture 9" descr="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97200"/>
            <a:ext cx="2555875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2" name="Text Box 10"/>
          <p:cNvSpPr txBox="1">
            <a:spLocks noChangeArrowheads="1"/>
          </p:cNvSpPr>
          <p:nvPr/>
        </p:nvSpPr>
        <p:spPr bwMode="auto">
          <a:xfrm>
            <a:off x="323850" y="333375"/>
            <a:ext cx="17637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/>
          </a:p>
        </p:txBody>
      </p:sp>
      <p:sp>
        <p:nvSpPr>
          <p:cNvPr id="19463" name="WordArt 12"/>
          <p:cNvSpPr>
            <a:spLocks noChangeArrowheads="1" noChangeShapeType="1" noTextEdit="1"/>
          </p:cNvSpPr>
          <p:nvPr/>
        </p:nvSpPr>
        <p:spPr bwMode="auto">
          <a:xfrm>
            <a:off x="539750" y="2852738"/>
            <a:ext cx="288925" cy="2873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,</a:t>
            </a:r>
          </a:p>
        </p:txBody>
      </p:sp>
      <p:pic>
        <p:nvPicPr>
          <p:cNvPr id="19464" name="Picture 13" descr="22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3068638"/>
            <a:ext cx="2736850" cy="216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5" name="Picture 14" descr="kzfla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3357563"/>
            <a:ext cx="3276600" cy="16557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6" name="WordArt 16"/>
          <p:cNvSpPr>
            <a:spLocks noChangeArrowheads="1" noChangeShapeType="1" noTextEdit="1"/>
          </p:cNvSpPr>
          <p:nvPr/>
        </p:nvSpPr>
        <p:spPr bwMode="auto">
          <a:xfrm>
            <a:off x="785786" y="333375"/>
            <a:ext cx="7675589" cy="1512888"/>
          </a:xfrm>
          <a:prstGeom prst="rect">
            <a:avLst/>
          </a:prstGeom>
          <a:extLst>
            <a:ext uri="{AF507438-7753-43E0-B8FC-AC1667EBCBE1}">
              <a14:hiddenEffects xmlns=""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49412"/>
              </a:avLst>
            </a:prstTxWarp>
          </a:bodyPr>
          <a:lstStyle/>
          <a:p>
            <a:pPr algn="ctr"/>
            <a:r>
              <a:rPr lang="ru-RU" sz="3600" b="1" kern="1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Бейнелі сөзді </a:t>
            </a:r>
            <a:r>
              <a:rPr lang="ru-RU" sz="3600" b="1" kern="1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шеш:</a:t>
            </a:r>
            <a:endParaRPr lang="ru-RU" sz="3600" b="1" kern="1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286512" y="142852"/>
            <a:ext cx="21250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Зерек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тобы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8594383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http://kz2.fatwords.org/safia/3-diofantti-tedeulerdi-sheshu-olimpiada-esepterin-shiaru/7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5527"/>
            <a:ext cx="9144000" cy="699291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1547813" y="404813"/>
            <a:ext cx="6192837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ru-RU" sz="2800" b="1" dirty="0">
              <a:solidFill>
                <a:srgbClr val="FF3300"/>
              </a:solidFill>
              <a:latin typeface="Times New Roman" pitchFamily="18" charset="0"/>
            </a:endParaRPr>
          </a:p>
        </p:txBody>
      </p:sp>
      <p:sp>
        <p:nvSpPr>
          <p:cNvPr id="20485" name="Text Box 7"/>
          <p:cNvSpPr txBox="1">
            <a:spLocks noChangeArrowheads="1"/>
          </p:cNvSpPr>
          <p:nvPr/>
        </p:nvSpPr>
        <p:spPr bwMode="auto">
          <a:xfrm>
            <a:off x="7740650" y="2420938"/>
            <a:ext cx="8636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k-KZ">
                <a:solidFill>
                  <a:srgbClr val="0000FF"/>
                </a:solidFill>
              </a:rPr>
              <a:t>.</a:t>
            </a:r>
            <a:endParaRPr lang="ru-RU" dirty="0">
              <a:solidFill>
                <a:srgbClr val="0000FF"/>
              </a:solidFill>
            </a:endParaRPr>
          </a:p>
        </p:txBody>
      </p:sp>
      <p:pic>
        <p:nvPicPr>
          <p:cNvPr id="20487" name="Picture 25" descr="18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633" y="3070224"/>
            <a:ext cx="2733675" cy="268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8" name="WordArt 26"/>
          <p:cNvSpPr>
            <a:spLocks noChangeArrowheads="1" noChangeShapeType="1" noTextEdit="1"/>
          </p:cNvSpPr>
          <p:nvPr/>
        </p:nvSpPr>
        <p:spPr bwMode="auto">
          <a:xfrm>
            <a:off x="2489195" y="2854324"/>
            <a:ext cx="935038" cy="4333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,,,,</a:t>
            </a:r>
          </a:p>
        </p:txBody>
      </p:sp>
      <p:pic>
        <p:nvPicPr>
          <p:cNvPr id="20489" name="Picture 30" descr="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9058" y="3286124"/>
            <a:ext cx="3097212" cy="214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90" name="WordArt 31"/>
          <p:cNvSpPr>
            <a:spLocks noChangeArrowheads="1" noChangeShapeType="1" noTextEdit="1"/>
          </p:cNvSpPr>
          <p:nvPr/>
        </p:nvSpPr>
        <p:spPr bwMode="auto">
          <a:xfrm>
            <a:off x="6305545" y="2782887"/>
            <a:ext cx="555625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,,</a:t>
            </a:r>
          </a:p>
        </p:txBody>
      </p:sp>
      <p:sp>
        <p:nvSpPr>
          <p:cNvPr id="20491" name="WordArt 32"/>
          <p:cNvSpPr>
            <a:spLocks noChangeArrowheads="1" noChangeShapeType="1" noTextEdit="1"/>
          </p:cNvSpPr>
          <p:nvPr/>
        </p:nvSpPr>
        <p:spPr bwMode="auto">
          <a:xfrm>
            <a:off x="7745408" y="3286124"/>
            <a:ext cx="865187" cy="19446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Р</a:t>
            </a:r>
          </a:p>
        </p:txBody>
      </p:sp>
      <p:sp>
        <p:nvSpPr>
          <p:cNvPr id="20493" name="WordArt 16"/>
          <p:cNvSpPr>
            <a:spLocks noChangeArrowheads="1" noChangeShapeType="1" noTextEdit="1"/>
          </p:cNvSpPr>
          <p:nvPr/>
        </p:nvSpPr>
        <p:spPr bwMode="auto">
          <a:xfrm>
            <a:off x="857224" y="333375"/>
            <a:ext cx="7604151" cy="1512888"/>
          </a:xfrm>
          <a:prstGeom prst="rect">
            <a:avLst/>
          </a:prstGeom>
          <a:extLst>
            <a:ext uri="{AF507438-7753-43E0-B8FC-AC1667EBCBE1}">
              <a14:hiddenEffects xmlns=""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49412"/>
              </a:avLst>
            </a:prstTxWarp>
          </a:bodyPr>
          <a:lstStyle/>
          <a:p>
            <a:pPr algn="ctr"/>
            <a:r>
              <a:rPr lang="ru-RU" sz="3600" b="1" kern="10" dirty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/>
                <a:cs typeface="Arial"/>
              </a:rPr>
              <a:t>Бейнелі сөзді </a:t>
            </a:r>
            <a:r>
              <a:rPr lang="ru-RU" sz="3600" b="1" kern="10" dirty="0" smtClean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/>
                <a:cs typeface="Arial"/>
              </a:rPr>
              <a:t>шеш:</a:t>
            </a:r>
            <a:endParaRPr lang="ru-RU" sz="3600" b="1" kern="10" dirty="0">
              <a:ln w="18415" cmpd="sng">
                <a:solidFill>
                  <a:srgbClr val="0000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500826" y="142852"/>
            <a:ext cx="21739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Жігер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тобы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844979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4.bp.blogspot.com/-BayUflvnd7k/VPi8MllBA1I/AAAAAAAAJ1Y/RGOno37L6tA/s1600/cole+(7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857224" y="1643050"/>
            <a:ext cx="8062938" cy="13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kk-KZ" sz="4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“Ойнайық та, ойлайық”</a:t>
            </a:r>
          </a:p>
          <a:p>
            <a:pPr algn="ctr"/>
            <a:r>
              <a:rPr lang="kk-KZ" sz="4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(әзіл есептер)</a:t>
            </a:r>
            <a:endParaRPr lang="ru-RU" sz="4400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55098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2500298" y="0"/>
            <a:ext cx="6400800" cy="57148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kk-KZ" sz="2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214282" y="642918"/>
            <a:ext cx="8715404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 Етік киген Мысық төрт шортан ұстады.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Бұл ұстағандарының жартысы. Ол неше балық ұстады?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Ағаш басында 2 балық отыр еді. Оларға тағы 2 балық ұшып келді. Барлығы</a:t>
            </a:r>
            <a:r>
              <a:rPr kumimoji="0" lang="kk-KZ" sz="24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неше балық болды? </a:t>
            </a:r>
            <a:endParaRPr kumimoji="0" lang="ru-RU" sz="2400" b="1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 Егер тырна бір аяғымен тұрса 3 кг болады, ал екі аяғымен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тұрса оның салмағы қанша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?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4.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Төрт қойдың неше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аяғы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бар? </a:t>
            </a:r>
            <a:endParaRPr kumimoji="0" lang="ru-RU" sz="2400" b="1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5.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Асханаға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100 кг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пияз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және одан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3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есе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артық картоп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әкелінді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Асханаға неше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кг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картоп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әкелінді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?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6.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Ағаш үстінде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100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торғай отырады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Аңшы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10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торғайды атып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алады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Торғайдың қаншасы қалады?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2400" b="1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379030" y="1214422"/>
            <a:ext cx="17649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kk-KZ" sz="24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(8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шортан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  <a:endParaRPr lang="ru-RU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974478" y="2071678"/>
            <a:ext cx="31695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err="1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Балықтар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ұшпайды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  <a:endParaRPr lang="ru-RU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500562" y="2857496"/>
            <a:ext cx="9380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(3 кг)</a:t>
            </a:r>
            <a:endParaRPr lang="ru-RU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929190" y="3214686"/>
            <a:ext cx="12731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(16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аяқ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  <a:endParaRPr lang="ru-RU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500826" y="3929066"/>
            <a:ext cx="12458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(300 кг)</a:t>
            </a:r>
            <a:endParaRPr lang="ru-RU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500826" y="4714884"/>
            <a:ext cx="17179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(10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торғай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  <a:endParaRPr lang="ru-RU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" name="Picture 2" descr="C:\Documents and Settings\Loner\Мои документы\Мои рисунки\000044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96" y="5429264"/>
            <a:ext cx="928694" cy="928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5572132" y="109815"/>
            <a:ext cx="21250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b="1" u="sng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Зерек</a:t>
            </a:r>
            <a:r>
              <a:rPr lang="ru-RU" sz="24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400" b="1" u="sng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тобы</a:t>
            </a:r>
            <a:r>
              <a:rPr lang="ru-RU" sz="24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7593947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  <p:bldP spid="14" grpId="0"/>
      <p:bldP spid="15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214282" y="571480"/>
            <a:ext cx="8929718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 1 кг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етті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пісіру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үшін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сағат қажет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Осындай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еттің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жарты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килограмын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пісіру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үшін қанша уақыт қажет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? </a:t>
            </a:r>
            <a:b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 </a:t>
            </a:r>
            <a:r>
              <a:rPr lang="kk-KZ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Қайыңда 6 алма өсіп тұр еді, 2 - уі түсіп қалды. Ағашта неше алма қалды.</a:t>
            </a:r>
            <a:endParaRPr lang="ru-RU" sz="24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3. 1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жұмыртқа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минутта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піссе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4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жұмыртқа қанша минутта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піседі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?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4.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Үстел беті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төртбұрышты, оның бір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бұрышын арамен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кесіп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алсақ, неше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бұрыш қалады?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5.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Бөлменің төрт бұрышында бір-бір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мысықтан отыр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Әр мысықтың алдында үш мысықтан отыр.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Барлығы бөлмеде неше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мысық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бар?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6.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Кез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келген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санды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бірге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көбейткенде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...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858016" y="1000108"/>
            <a:ext cx="13506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(1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сағат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286380" y="1928802"/>
            <a:ext cx="35403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(Қайында алма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өспейді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500166" y="2786058"/>
            <a:ext cx="14911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(3 минут)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00562" y="3500438"/>
            <a:ext cx="16001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(5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бұрыш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00364" y="4572008"/>
            <a:ext cx="15488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(4мысық)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429124" y="5500702"/>
            <a:ext cx="43577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Сол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санның өзі шығады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  <a:endParaRPr lang="ru-RU" sz="2400" dirty="0">
              <a:solidFill>
                <a:srgbClr val="FF0000"/>
              </a:solidFill>
            </a:endParaRPr>
          </a:p>
        </p:txBody>
      </p:sp>
      <p:pic>
        <p:nvPicPr>
          <p:cNvPr id="12" name="Picture 2" descr="C:\Documents and Settings\Loner\Мои документы\Мои рисунки\000044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96" y="5429264"/>
            <a:ext cx="928694" cy="928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6215074" y="109815"/>
            <a:ext cx="21739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b="1" u="sng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Жігер</a:t>
            </a:r>
            <a:r>
              <a:rPr lang="ru-RU" sz="24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400" b="1" u="sng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тобы</a:t>
            </a:r>
            <a:r>
              <a:rPr lang="ru-RU" sz="24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nachalo4ka.ru/wp-content/uploads/2014/08/shkolnyiy-fo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835696" y="1920895"/>
            <a:ext cx="590465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600" b="1" dirty="0" err="1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«Адасқан әріптер»</a:t>
            </a:r>
            <a:endParaRPr lang="ru-RU" sz="6600" b="1" cap="all" dirty="0">
              <a:ln w="9000" cmpd="sng">
                <a:solidFill>
                  <a:srgbClr val="FFFF00"/>
                </a:solidFill>
                <a:prstDash val="solid"/>
              </a:ln>
              <a:solidFill>
                <a:srgbClr val="FFFF0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38491316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http://kolesnikovalud.ucoz.ru/_ph/4/80809553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386" t="8515" r="3128" b="826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71472" y="428604"/>
            <a:ext cx="792961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«Адасқан» әріптерді орнына</a:t>
            </a:r>
            <a:r>
              <a:rPr lang="ru-RU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қой</a:t>
            </a:r>
            <a:r>
              <a:rPr lang="ru-RU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3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742950" indent="-742950">
              <a:buAutoNum type="arabicPeriod"/>
            </a:pPr>
            <a:r>
              <a:rPr lang="ru-RU" sz="4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ӘРЕДЕЖ , РҰШЫБ</a:t>
            </a:r>
            <a:r>
              <a:rPr lang="ru-RU" sz="4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ЛЕСУӘ, ЛӨКЕШБ, </a:t>
            </a:r>
            <a:r>
              <a:rPr lang="ru-RU" sz="4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УБК. </a:t>
            </a:r>
          </a:p>
          <a:p>
            <a:pPr marL="742950" indent="-742950">
              <a:buAutoNum type="arabicPeriod"/>
            </a:pPr>
            <a:r>
              <a:rPr lang="ru-RU" sz="4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ЦКИРЬЛУ</a:t>
            </a:r>
            <a:r>
              <a:rPr lang="ru-RU" sz="4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 </a:t>
            </a:r>
            <a:r>
              <a:rPr lang="ru-RU" sz="4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ЗҮУТ</a:t>
            </a:r>
            <a:r>
              <a:rPr lang="ru-RU" sz="4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ЕБШРҢЕ</a:t>
            </a:r>
            <a:r>
              <a:rPr lang="ru-RU" sz="4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АНС</a:t>
            </a:r>
            <a:r>
              <a:rPr lang="ru-RU" sz="4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СОУҚ.</a:t>
            </a:r>
            <a:endParaRPr lang="ru-RU" sz="40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5857884" y="4987365"/>
            <a:ext cx="128588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</a:t>
            </a:r>
            <a:r>
              <a:rPr kumimoji="0" lang="ru-RU" sz="3200" b="1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қосу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4400" b="1" i="0" u="none" strike="noStrike" cap="none" normalizeH="0" baseline="0" dirty="0" smtClean="0">
              <a:ln>
                <a:noFill/>
              </a:ln>
              <a:solidFill>
                <a:srgbClr val="008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4214818"/>
            <a:ext cx="20772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</a:t>
            </a:r>
            <a:r>
              <a:rPr lang="ru-RU" sz="3200" b="1" dirty="0" err="1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дәреже,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57422" y="4214818"/>
            <a:ext cx="169469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err="1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бұрыш,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929058" y="4214818"/>
            <a:ext cx="136390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err="1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сәуле,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143504" y="4214818"/>
            <a:ext cx="179728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err="1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бөлшек,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858016" y="4214818"/>
            <a:ext cx="92365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куб 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28596" y="5000636"/>
            <a:ext cx="237597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008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циркуль, </a:t>
            </a:r>
            <a:endParaRPr lang="ru-RU" sz="3200" dirty="0">
              <a:solidFill>
                <a:srgbClr val="008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571736" y="5000636"/>
            <a:ext cx="101502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err="1" smtClean="0">
                <a:solidFill>
                  <a:srgbClr val="008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түзу,</a:t>
            </a:r>
            <a:endParaRPr lang="ru-RU" sz="3200" dirty="0">
              <a:solidFill>
                <a:srgbClr val="008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571868" y="5000636"/>
            <a:ext cx="17662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err="1" smtClean="0">
                <a:solidFill>
                  <a:srgbClr val="008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шеңбер,</a:t>
            </a:r>
            <a:r>
              <a:rPr lang="ru-RU" sz="3200" b="1" dirty="0" smtClean="0">
                <a:solidFill>
                  <a:srgbClr val="008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ru-RU" sz="3200" dirty="0">
              <a:solidFill>
                <a:srgbClr val="008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214942" y="5000636"/>
            <a:ext cx="102002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008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сан, </a:t>
            </a:r>
            <a:endParaRPr lang="ru-RU" sz="32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00204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8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8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81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81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 tmFilter="0,0; .5, 1; 1, 1"/>
                                        <p:tgtEl>
                                          <p:spTgt spid="8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3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nachalo4ka.ru/wp-content/uploads/2014/08/shkolnyiy-fo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71604" y="1920895"/>
            <a:ext cx="616874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6000" b="1" cap="all" dirty="0" smtClean="0">
                <a:ln w="9000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“Ойлан, тап!”</a:t>
            </a:r>
            <a:endParaRPr lang="ru-RU" sz="6000" b="1" cap="all" dirty="0">
              <a:ln w="9000" cmpd="sng">
                <a:solidFill>
                  <a:srgbClr val="FFFF00"/>
                </a:solidFill>
                <a:prstDash val="solid"/>
              </a:ln>
              <a:solidFill>
                <a:srgbClr val="FFFF0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38491316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kolesnikovalud.ucoz.ru/_ph/4/80809553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386" t="8515" r="3128" b="826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57158" y="571480"/>
            <a:ext cx="807246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«Үй иесі мен ұрылар»  </a:t>
            </a:r>
            <a:r>
              <a:rPr lang="kk-KZ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 </a:t>
            </a:r>
            <a:endParaRPr lang="ru-RU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Бір күні Қожаның үйіне ұрылар түспек болады.</a:t>
            </a:r>
            <a:endParaRPr lang="ru-RU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Үй иесі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мұны сезіп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Сапырып-сапырып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Сарманға бер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Құйып-құйып Құрманға бер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Есіктегі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екеуге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бер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Төрдегі төртеуге бер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Өзің іш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те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маған бер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деген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екен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Мұны естіген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ұрылар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«Қой мұнымыз болмас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Бұл үй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толы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кісі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болды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әрі бізден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екі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есе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артық екен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кетейік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»-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кетіп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қалыпты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Үй иесі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тапқырлығымен ұрылардан осылай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аман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қалыпты.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-Сонда 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үйде барлығы неше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адам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ұры қанша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?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429256" y="5643578"/>
            <a:ext cx="23984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(10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адам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5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ұры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572132" y="109815"/>
            <a:ext cx="21250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Зерек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тобы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kolesnikovalud.ucoz.ru/_ph/4/80809553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386" t="8515" r="3128" b="826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57158" y="571480"/>
            <a:ext cx="807246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«2000 теңге» </a:t>
            </a:r>
          </a:p>
          <a:p>
            <a:pPr algn="ctr"/>
            <a:endParaRPr lang="kk-KZ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Бір күні әкесі ұлына бір кітап беріп, «Мына кітапты оқысаң, саған 2000 теңге беремін», депті. Баласы 1 аптадан кейін әкесіне келіп, «Әке кітапты оқыдым, 2000 теңгемді бересіз бе?» дейді. Сонда әкесі баласына «Кітапты оқымағансың» деп жауап беріпті. Баласының кітапты оқымағанын әкесі қайдан білген? 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000496" y="4429132"/>
            <a:ext cx="372698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k-KZ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Өйткені 2000 теңге</a:t>
            </a:r>
          </a:p>
          <a:p>
            <a:pPr algn="ctr"/>
            <a:r>
              <a:rPr lang="kk-KZ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кітаптың ішінде болған. 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500826" y="142852"/>
            <a:ext cx="21739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Жігер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тобы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nachalo4ka.ru/wp-content/uploads/2014/08/shkolnyiy-fo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835696" y="1700808"/>
            <a:ext cx="5904656" cy="923330"/>
          </a:xfrm>
          <a:prstGeom prst="rect">
            <a:avLst/>
          </a:prstGeom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kk-KZ" sz="5400" b="1" dirty="0" smtClean="0">
                <a:solidFill>
                  <a:srgbClr val="FFFF00"/>
                </a:solidFill>
              </a:rPr>
              <a:t>«Сандар сыры» </a:t>
            </a:r>
            <a:endParaRPr lang="ru-RU" sz="4400" b="1" cap="all" dirty="0">
              <a:ln w="0">
                <a:solidFill>
                  <a:srgbClr val="FFFF00"/>
                </a:solidFill>
              </a:ln>
              <a:solidFill>
                <a:srgbClr val="FFFF00"/>
              </a:soli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49219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kolesnikovalud.ucoz.ru/_ph/4/80809553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543" t="8515" r="3128" b="826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357290" y="1071546"/>
            <a:ext cx="651919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1) 1476:3 – 2 + 2563 * 5 =  </a:t>
            </a:r>
          </a:p>
          <a:p>
            <a:pPr algn="ctr"/>
            <a:r>
              <a:rPr lang="ru-RU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45:9+358) – 321</a:t>
            </a:r>
            <a:r>
              <a:rPr lang="ru-RU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endParaRPr lang="ru-RU" sz="28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3) (732 - 32:8)*6-124*5 </a:t>
            </a:r>
            <a:r>
              <a:rPr lang="ru-RU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endParaRPr lang="ru-RU" sz="28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4) (14 : 7- 2):12+16*(548 - 23) = 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00100" y="3143248"/>
            <a:ext cx="871296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Жаманға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             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3748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Ақыл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                   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17715</a:t>
            </a:r>
          </a:p>
          <a:p>
            <a:r>
              <a:rPr lang="ru-RU" sz="2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Баспа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                  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8400              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Шірімес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              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13287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              </a:t>
            </a:r>
            <a:endParaRPr lang="ru-RU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Тозақ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                  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1272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Жақсыдан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         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13305</a:t>
            </a:r>
          </a:p>
          <a:p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Тура                    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124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Қалма 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             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42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14678" y="5357826"/>
            <a:ext cx="452821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Жақсыдан</a:t>
            </a:r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қалма</a:t>
            </a:r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lvl="0" algn="ctr"/>
            <a:r>
              <a:rPr lang="ru-RU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Жаманға </a:t>
            </a:r>
            <a:r>
              <a:rPr lang="ru-RU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баспа</a:t>
            </a:r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 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500826" y="1000108"/>
            <a:ext cx="11721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13305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286512" y="1500174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42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572264" y="1857364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3748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858016" y="2357430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8400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428728" y="214290"/>
            <a:ext cx="621510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dirty="0" err="1" smtClean="0">
                <a:solidFill>
                  <a:srgbClr val="161645"/>
                </a:solidFill>
                <a:latin typeface="Times New Roman" pitchFamily="18" charset="0"/>
                <a:cs typeface="Times New Roman" pitchFamily="18" charset="0"/>
              </a:rPr>
              <a:t>Есептердің жауабына</a:t>
            </a:r>
            <a:r>
              <a:rPr lang="ru-RU" sz="2400" b="1" dirty="0" smtClean="0">
                <a:solidFill>
                  <a:srgbClr val="161645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161645"/>
                </a:solidFill>
                <a:latin typeface="Times New Roman" pitchFamily="18" charset="0"/>
                <a:cs typeface="Times New Roman" pitchFamily="18" charset="0"/>
              </a:rPr>
              <a:t>сәйкес тапсаң,</a:t>
            </a:r>
            <a:r>
              <a:rPr lang="ru-RU" sz="2400" b="1" dirty="0" smtClean="0">
                <a:solidFill>
                  <a:srgbClr val="161645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b="1" dirty="0" smtClean="0">
                <a:solidFill>
                  <a:srgbClr val="161645"/>
                </a:solidFill>
                <a:latin typeface="Times New Roman" pitchFamily="18" charset="0"/>
                <a:cs typeface="Times New Roman" pitchFamily="18" charset="0"/>
              </a:rPr>
              <a:t>мақал шығады.</a:t>
            </a:r>
            <a:r>
              <a:rPr lang="ru-RU" sz="2400" b="1" dirty="0" smtClean="0">
                <a:solidFill>
                  <a:srgbClr val="161645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2354437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allday1.com/imagedb/97/0/a5f7f19a12777609abb98d50159d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681" t="11183" r="15230" b="11986"/>
          <a:stretch/>
        </p:blipFill>
        <p:spPr bwMode="auto">
          <a:xfrm>
            <a:off x="0" y="0"/>
            <a:ext cx="9144000" cy="69294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00100" y="1700808"/>
            <a:ext cx="7500990" cy="1107996"/>
          </a:xfrm>
          <a:prstGeom prst="rect">
            <a:avLst/>
          </a:prstGeom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kk-KZ" sz="6600" b="1" dirty="0" smtClean="0">
                <a:solidFill>
                  <a:schemeClr val="bg1"/>
                </a:solidFill>
              </a:rPr>
              <a:t>«Сиқырлы әріптер»</a:t>
            </a:r>
            <a:endParaRPr lang="ru-RU" sz="6600" b="1" cap="all" dirty="0">
              <a:ln w="0">
                <a:solidFill>
                  <a:srgbClr val="FFFF00"/>
                </a:solidFill>
              </a:ln>
              <a:solidFill>
                <a:schemeClr val="bg1"/>
              </a:soli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49219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свиток 2"/>
          <p:cNvSpPr/>
          <p:nvPr/>
        </p:nvSpPr>
        <p:spPr>
          <a:xfrm>
            <a:off x="-285784" y="500042"/>
            <a:ext cx="4857784" cy="5482121"/>
          </a:xfrm>
          <a:prstGeom prst="verticalScroll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9" name="Группа 68"/>
          <p:cNvGrpSpPr/>
          <p:nvPr/>
        </p:nvGrpSpPr>
        <p:grpSpPr>
          <a:xfrm>
            <a:off x="571472" y="1071546"/>
            <a:ext cx="3280309" cy="4622375"/>
            <a:chOff x="1342615" y="1554146"/>
            <a:chExt cx="2509166" cy="4139775"/>
          </a:xfrm>
        </p:grpSpPr>
        <p:sp>
          <p:nvSpPr>
            <p:cNvPr id="8" name="Овал 7"/>
            <p:cNvSpPr/>
            <p:nvPr/>
          </p:nvSpPr>
          <p:spPr>
            <a:xfrm>
              <a:off x="2076587" y="3412021"/>
              <a:ext cx="438150" cy="478155"/>
            </a:xfrm>
            <a:prstGeom prst="ellipse">
              <a:avLst/>
            </a:prstGeom>
            <a:ln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kk-KZ" sz="4000" dirty="0">
                  <a:solidFill>
                    <a:srgbClr val="000000"/>
                  </a:solidFill>
                  <a:effectLst/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rPr>
                <a:t>д</a:t>
              </a:r>
              <a:endParaRPr lang="ru-RU" sz="4000" dirty="0"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endParaRPr>
            </a:p>
          </p:txBody>
        </p:sp>
        <p:sp>
          <p:nvSpPr>
            <p:cNvPr id="9" name="Знак запрета 8"/>
            <p:cNvSpPr/>
            <p:nvPr/>
          </p:nvSpPr>
          <p:spPr>
            <a:xfrm>
              <a:off x="1936865" y="2458070"/>
              <a:ext cx="446246" cy="424815"/>
            </a:xfrm>
            <a:prstGeom prst="noSmoking">
              <a:avLst/>
            </a:prstGeom>
            <a:ln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kk-KZ" sz="4000" dirty="0">
                  <a:solidFill>
                    <a:srgbClr val="000000"/>
                  </a:solidFill>
                  <a:effectLst/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rPr>
                <a:t>у</a:t>
              </a:r>
              <a:endParaRPr lang="ru-RU" sz="4000" dirty="0"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endParaRPr>
            </a:p>
          </p:txBody>
        </p:sp>
        <p:sp>
          <p:nvSpPr>
            <p:cNvPr id="10" name="Минус 9"/>
            <p:cNvSpPr/>
            <p:nvPr/>
          </p:nvSpPr>
          <p:spPr>
            <a:xfrm>
              <a:off x="2086467" y="1554146"/>
              <a:ext cx="844868" cy="1116330"/>
            </a:xfrm>
            <a:prstGeom prst="mathMinus">
              <a:avLst/>
            </a:prstGeom>
            <a:ln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kk-KZ" sz="4000">
                  <a:solidFill>
                    <a:srgbClr val="000000"/>
                  </a:solidFill>
                  <a:effectLst/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rPr>
                <a:t>л</a:t>
              </a:r>
              <a:endParaRPr lang="ru-RU" sz="4000"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endParaRPr>
            </a:p>
          </p:txBody>
        </p:sp>
        <p:sp>
          <p:nvSpPr>
            <p:cNvPr id="11" name="Облако 10"/>
            <p:cNvSpPr/>
            <p:nvPr/>
          </p:nvSpPr>
          <p:spPr>
            <a:xfrm>
              <a:off x="2690154" y="3412020"/>
              <a:ext cx="541973" cy="435610"/>
            </a:xfrm>
            <a:prstGeom prst="cloud">
              <a:avLst/>
            </a:prstGeom>
            <a:ln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kk-KZ" sz="4000">
                  <a:solidFill>
                    <a:srgbClr val="000000"/>
                  </a:solidFill>
                  <a:effectLst/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rPr>
                <a:t>е</a:t>
              </a:r>
              <a:endParaRPr lang="ru-RU" sz="4000"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endParaRPr>
            </a:p>
          </p:txBody>
        </p:sp>
        <p:sp>
          <p:nvSpPr>
            <p:cNvPr id="12" name="5-конечная звезда 11"/>
            <p:cNvSpPr/>
            <p:nvPr/>
          </p:nvSpPr>
          <p:spPr>
            <a:xfrm>
              <a:off x="3309808" y="2335831"/>
              <a:ext cx="541973" cy="669290"/>
            </a:xfrm>
            <a:prstGeom prst="star5">
              <a:avLst/>
            </a:prstGeom>
            <a:ln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kk-KZ" sz="4000">
                  <a:solidFill>
                    <a:srgbClr val="000000"/>
                  </a:solidFill>
                  <a:effectLst/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rPr>
                <a:t>а</a:t>
              </a:r>
              <a:endParaRPr lang="ru-RU" sz="4000"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endParaRPr>
            </a:p>
          </p:txBody>
        </p:sp>
        <p:sp>
          <p:nvSpPr>
            <p:cNvPr id="13" name="Блок-схема: решение 12"/>
            <p:cNvSpPr/>
            <p:nvPr/>
          </p:nvSpPr>
          <p:spPr>
            <a:xfrm>
              <a:off x="2690154" y="4119037"/>
              <a:ext cx="357188" cy="722630"/>
            </a:xfrm>
            <a:prstGeom prst="flowChartDecision">
              <a:avLst/>
            </a:prstGeom>
            <a:ln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kk-KZ" sz="4000">
                  <a:solidFill>
                    <a:srgbClr val="000000"/>
                  </a:solidFill>
                  <a:effectLst/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rPr>
                <a:t>і</a:t>
              </a:r>
              <a:endParaRPr lang="ru-RU" sz="4000"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endParaRPr>
            </a:p>
          </p:txBody>
        </p:sp>
        <p:sp>
          <p:nvSpPr>
            <p:cNvPr id="14" name="Параллелограмм 13"/>
            <p:cNvSpPr/>
            <p:nvPr/>
          </p:nvSpPr>
          <p:spPr>
            <a:xfrm>
              <a:off x="1398574" y="3429000"/>
              <a:ext cx="438150" cy="382270"/>
            </a:xfrm>
            <a:prstGeom prst="parallelogram">
              <a:avLst/>
            </a:prstGeom>
            <a:ln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kk-KZ" sz="4000" dirty="0">
                  <a:solidFill>
                    <a:srgbClr val="000000"/>
                  </a:solidFill>
                  <a:effectLst/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rPr>
                <a:t>м</a:t>
              </a:r>
              <a:endParaRPr lang="ru-RU" sz="4000" dirty="0"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endParaRPr>
            </a:p>
          </p:txBody>
        </p:sp>
        <p:sp>
          <p:nvSpPr>
            <p:cNvPr id="15" name="Месяц 14"/>
            <p:cNvSpPr/>
            <p:nvPr/>
          </p:nvSpPr>
          <p:spPr>
            <a:xfrm>
              <a:off x="1406433" y="2242014"/>
              <a:ext cx="486251" cy="765175"/>
            </a:xfrm>
            <a:prstGeom prst="moon">
              <a:avLst/>
            </a:prstGeom>
            <a:ln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kk-KZ" sz="4000" dirty="0">
                  <a:solidFill>
                    <a:srgbClr val="000000"/>
                  </a:solidFill>
                  <a:effectLst/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rPr>
                <a:t>ө</a:t>
              </a:r>
              <a:endParaRPr lang="ru-RU" sz="4000" dirty="0"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endParaRPr>
            </a:p>
          </p:txBody>
        </p:sp>
        <p:sp>
          <p:nvSpPr>
            <p:cNvPr id="16" name="Молния 15"/>
            <p:cNvSpPr/>
            <p:nvPr/>
          </p:nvSpPr>
          <p:spPr>
            <a:xfrm>
              <a:off x="3249325" y="3783986"/>
              <a:ext cx="598646" cy="1062990"/>
            </a:xfrm>
            <a:prstGeom prst="lightningBolt">
              <a:avLst/>
            </a:prstGeom>
            <a:ln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kk-KZ" sz="4000" dirty="0">
                  <a:solidFill>
                    <a:srgbClr val="000000"/>
                  </a:solidFill>
                  <a:effectLst/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rPr>
                <a:t>қ</a:t>
              </a:r>
              <a:endParaRPr lang="ru-RU" sz="4000" dirty="0"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endParaRPr>
            </a:p>
          </p:txBody>
        </p:sp>
        <p:sp>
          <p:nvSpPr>
            <p:cNvPr id="17" name="Сердце 16"/>
            <p:cNvSpPr/>
            <p:nvPr/>
          </p:nvSpPr>
          <p:spPr>
            <a:xfrm>
              <a:off x="3309808" y="5119880"/>
              <a:ext cx="538163" cy="574040"/>
            </a:xfrm>
            <a:prstGeom prst="heart">
              <a:avLst/>
            </a:prstGeom>
            <a:ln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kk-KZ" sz="4000" dirty="0">
                  <a:solidFill>
                    <a:srgbClr val="000000"/>
                  </a:solidFill>
                  <a:effectLst/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rPr>
                <a:t>ы</a:t>
              </a:r>
              <a:endParaRPr lang="ru-RU" sz="4000" dirty="0"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endParaRPr>
            </a:p>
          </p:txBody>
        </p:sp>
        <p:sp>
          <p:nvSpPr>
            <p:cNvPr id="18" name="Умножение 17"/>
            <p:cNvSpPr/>
            <p:nvPr/>
          </p:nvSpPr>
          <p:spPr>
            <a:xfrm>
              <a:off x="2514737" y="2275199"/>
              <a:ext cx="653891" cy="871855"/>
            </a:xfrm>
            <a:prstGeom prst="mathMultiply">
              <a:avLst/>
            </a:prstGeom>
            <a:ln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kk-KZ" sz="4000" dirty="0">
                  <a:solidFill>
                    <a:srgbClr val="000000"/>
                  </a:solidFill>
                  <a:effectLst/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rPr>
                <a:t>ж</a:t>
              </a:r>
              <a:endParaRPr lang="ru-RU" sz="4000" dirty="0"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endParaRPr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1342615" y="4257467"/>
              <a:ext cx="590074" cy="584200"/>
            </a:xfrm>
            <a:prstGeom prst="rect">
              <a:avLst/>
            </a:prstGeom>
            <a:ln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kk-KZ" sz="4000" dirty="0">
                  <a:solidFill>
                    <a:srgbClr val="000000"/>
                  </a:solidFill>
                  <a:effectLst/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rPr>
                <a:t>р</a:t>
              </a:r>
              <a:endParaRPr lang="ru-RU" sz="4000" dirty="0"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endParaRPr>
            </a:p>
          </p:txBody>
        </p:sp>
        <p:sp>
          <p:nvSpPr>
            <p:cNvPr id="20" name="Блок-схема: ручное управление 19"/>
            <p:cNvSpPr/>
            <p:nvPr/>
          </p:nvSpPr>
          <p:spPr>
            <a:xfrm>
              <a:off x="1342615" y="5173220"/>
              <a:ext cx="550069" cy="520700"/>
            </a:xfrm>
            <a:prstGeom prst="flowChartManualOperation">
              <a:avLst/>
            </a:prstGeom>
            <a:ln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kk-KZ" sz="4000">
                  <a:solidFill>
                    <a:srgbClr val="000000"/>
                  </a:solidFill>
                  <a:effectLst/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rPr>
                <a:t>з</a:t>
              </a:r>
              <a:endParaRPr lang="ru-RU" sz="4000"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endParaRPr>
            </a:p>
          </p:txBody>
        </p:sp>
        <p:sp>
          <p:nvSpPr>
            <p:cNvPr id="21" name="Равнобедренный треугольник 20"/>
            <p:cNvSpPr/>
            <p:nvPr/>
          </p:nvSpPr>
          <p:spPr>
            <a:xfrm>
              <a:off x="2060086" y="5130676"/>
              <a:ext cx="422434" cy="563245"/>
            </a:xfrm>
            <a:prstGeom prst="triangle">
              <a:avLst/>
            </a:prstGeom>
            <a:ln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kk-KZ" sz="4000">
                  <a:solidFill>
                    <a:srgbClr val="000000"/>
                  </a:solidFill>
                  <a:effectLst/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rPr>
                <a:t>с</a:t>
              </a:r>
              <a:endParaRPr lang="ru-RU" sz="4000"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endParaRPr>
            </a:p>
          </p:txBody>
        </p:sp>
        <p:sp>
          <p:nvSpPr>
            <p:cNvPr id="22" name="Крест 21"/>
            <p:cNvSpPr/>
            <p:nvPr/>
          </p:nvSpPr>
          <p:spPr>
            <a:xfrm>
              <a:off x="2101741" y="4271926"/>
              <a:ext cx="414338" cy="573405"/>
            </a:xfrm>
            <a:prstGeom prst="plus">
              <a:avLst/>
            </a:prstGeom>
            <a:ln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kk-KZ" sz="4000" dirty="0">
                  <a:solidFill>
                    <a:srgbClr val="000000"/>
                  </a:solidFill>
                  <a:effectLst/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rPr>
                <a:t>н</a:t>
              </a:r>
              <a:endParaRPr lang="ru-RU" sz="4000" dirty="0"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endParaRPr>
            </a:p>
          </p:txBody>
        </p:sp>
        <p:sp>
          <p:nvSpPr>
            <p:cNvPr id="23" name="Солнце 22"/>
            <p:cNvSpPr/>
            <p:nvPr/>
          </p:nvSpPr>
          <p:spPr>
            <a:xfrm>
              <a:off x="2611182" y="4971290"/>
              <a:ext cx="613886" cy="722630"/>
            </a:xfrm>
            <a:prstGeom prst="sun">
              <a:avLst/>
            </a:prstGeom>
            <a:ln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kk-KZ" sz="4000" dirty="0">
                  <a:solidFill>
                    <a:srgbClr val="000000"/>
                  </a:solidFill>
                  <a:effectLst/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rPr>
                <a:t>т</a:t>
              </a:r>
              <a:endParaRPr lang="ru-RU" sz="4000" dirty="0"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endParaRPr>
            </a:p>
          </p:txBody>
        </p:sp>
      </p:grpSp>
      <p:sp>
        <p:nvSpPr>
          <p:cNvPr id="25" name="Rectangle 34"/>
          <p:cNvSpPr>
            <a:spLocks noChangeArrowheads="1"/>
          </p:cNvSpPr>
          <p:nvPr/>
        </p:nvSpPr>
        <p:spPr bwMode="auto">
          <a:xfrm>
            <a:off x="181756" y="60481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68" name="Группа 67"/>
          <p:cNvGrpSpPr/>
          <p:nvPr/>
        </p:nvGrpSpPr>
        <p:grpSpPr>
          <a:xfrm>
            <a:off x="4000496" y="1214422"/>
            <a:ext cx="5143504" cy="4155139"/>
            <a:chOff x="4593502" y="1774191"/>
            <a:chExt cx="4090574" cy="3269886"/>
          </a:xfrm>
        </p:grpSpPr>
        <p:sp>
          <p:nvSpPr>
            <p:cNvPr id="26" name="5-конечная звезда 25"/>
            <p:cNvSpPr/>
            <p:nvPr/>
          </p:nvSpPr>
          <p:spPr>
            <a:xfrm>
              <a:off x="4725652" y="1774191"/>
              <a:ext cx="303848" cy="465455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27" name="Овал 26"/>
            <p:cNvSpPr/>
            <p:nvPr/>
          </p:nvSpPr>
          <p:spPr>
            <a:xfrm>
              <a:off x="5123092" y="1864678"/>
              <a:ext cx="310515" cy="37909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28" name="5-конечная звезда 27"/>
            <p:cNvSpPr/>
            <p:nvPr/>
          </p:nvSpPr>
          <p:spPr>
            <a:xfrm>
              <a:off x="5461301" y="1834515"/>
              <a:ext cx="290989" cy="396240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29" name="Параллелограмм 28"/>
            <p:cNvSpPr/>
            <p:nvPr/>
          </p:nvSpPr>
          <p:spPr>
            <a:xfrm>
              <a:off x="5849263" y="1907867"/>
              <a:ext cx="316706" cy="301625"/>
            </a:xfrm>
            <a:prstGeom prst="parallelogram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30" name="Параллелограмм 29"/>
            <p:cNvSpPr/>
            <p:nvPr/>
          </p:nvSpPr>
          <p:spPr>
            <a:xfrm>
              <a:off x="4645420" y="2379969"/>
              <a:ext cx="284321" cy="284480"/>
            </a:xfrm>
            <a:prstGeom prst="parallelogram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31" name="5-конечная звезда 30"/>
            <p:cNvSpPr/>
            <p:nvPr/>
          </p:nvSpPr>
          <p:spPr>
            <a:xfrm>
              <a:off x="4989497" y="2291715"/>
              <a:ext cx="323374" cy="396240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32" name="Молния 31"/>
            <p:cNvSpPr/>
            <p:nvPr/>
          </p:nvSpPr>
          <p:spPr>
            <a:xfrm>
              <a:off x="5389442" y="2371715"/>
              <a:ext cx="251936" cy="292735"/>
            </a:xfrm>
            <a:prstGeom prst="lightningBol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33" name="Равнобедренный треугольник 32"/>
            <p:cNvSpPr/>
            <p:nvPr/>
          </p:nvSpPr>
          <p:spPr>
            <a:xfrm>
              <a:off x="5717770" y="2324287"/>
              <a:ext cx="284321" cy="36195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34" name="5-конечная звезда 33"/>
            <p:cNvSpPr/>
            <p:nvPr/>
          </p:nvSpPr>
          <p:spPr>
            <a:xfrm>
              <a:off x="6018341" y="2281871"/>
              <a:ext cx="336233" cy="370840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35" name="Солнце 34"/>
            <p:cNvSpPr/>
            <p:nvPr/>
          </p:nvSpPr>
          <p:spPr>
            <a:xfrm>
              <a:off x="6378688" y="2297506"/>
              <a:ext cx="349091" cy="414020"/>
            </a:xfrm>
            <a:prstGeom prst="su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36" name="Сердце 35"/>
            <p:cNvSpPr/>
            <p:nvPr/>
          </p:nvSpPr>
          <p:spPr>
            <a:xfrm>
              <a:off x="6831250" y="2362824"/>
              <a:ext cx="225743" cy="310515"/>
            </a:xfrm>
            <a:prstGeom prst="hear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37" name="Крест 36"/>
            <p:cNvSpPr/>
            <p:nvPr/>
          </p:nvSpPr>
          <p:spPr>
            <a:xfrm>
              <a:off x="7206080" y="2363396"/>
              <a:ext cx="264795" cy="310515"/>
            </a:xfrm>
            <a:prstGeom prst="pl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38" name="5-конечная звезда 37"/>
            <p:cNvSpPr/>
            <p:nvPr/>
          </p:nvSpPr>
          <p:spPr>
            <a:xfrm>
              <a:off x="7612620" y="2313305"/>
              <a:ext cx="361950" cy="353060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39" name="Месяц 38"/>
            <p:cNvSpPr/>
            <p:nvPr/>
          </p:nvSpPr>
          <p:spPr>
            <a:xfrm>
              <a:off x="4718423" y="2804225"/>
              <a:ext cx="200501" cy="353060"/>
            </a:xfrm>
            <a:prstGeom prst="mo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40" name="Блок-схема: ручное управление 39"/>
            <p:cNvSpPr/>
            <p:nvPr/>
          </p:nvSpPr>
          <p:spPr>
            <a:xfrm>
              <a:off x="5111196" y="2839403"/>
              <a:ext cx="251936" cy="301625"/>
            </a:xfrm>
            <a:prstGeom prst="flowChartManualOperati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41" name="Блок-схема: решение 40"/>
            <p:cNvSpPr/>
            <p:nvPr/>
          </p:nvSpPr>
          <p:spPr>
            <a:xfrm>
              <a:off x="5508165" y="2773322"/>
              <a:ext cx="310515" cy="370205"/>
            </a:xfrm>
            <a:prstGeom prst="flowChartDecisi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42" name="Крест 41"/>
            <p:cNvSpPr/>
            <p:nvPr/>
          </p:nvSpPr>
          <p:spPr>
            <a:xfrm>
              <a:off x="5913525" y="2816925"/>
              <a:ext cx="271463" cy="327660"/>
            </a:xfrm>
            <a:prstGeom prst="pl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43" name="Месяц 42"/>
            <p:cNvSpPr/>
            <p:nvPr/>
          </p:nvSpPr>
          <p:spPr>
            <a:xfrm>
              <a:off x="6350066" y="2764431"/>
              <a:ext cx="200501" cy="387985"/>
            </a:xfrm>
            <a:prstGeom prst="mo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44" name="Блок-схема: ручное управление 43"/>
            <p:cNvSpPr/>
            <p:nvPr/>
          </p:nvSpPr>
          <p:spPr>
            <a:xfrm>
              <a:off x="6621537" y="2824413"/>
              <a:ext cx="251936" cy="275590"/>
            </a:xfrm>
            <a:prstGeom prst="flowChartManualOperati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45" name="Блок-схема: решение 44"/>
            <p:cNvSpPr/>
            <p:nvPr/>
          </p:nvSpPr>
          <p:spPr>
            <a:xfrm>
              <a:off x="7009105" y="2781869"/>
              <a:ext cx="329565" cy="318135"/>
            </a:xfrm>
            <a:prstGeom prst="flowChartDecisi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46" name="Умножение 45"/>
            <p:cNvSpPr/>
            <p:nvPr/>
          </p:nvSpPr>
          <p:spPr>
            <a:xfrm>
              <a:off x="4593502" y="3196908"/>
              <a:ext cx="401003" cy="551815"/>
            </a:xfrm>
            <a:prstGeom prst="mathMultipl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47" name="Облако 46"/>
            <p:cNvSpPr/>
            <p:nvPr/>
          </p:nvSpPr>
          <p:spPr>
            <a:xfrm>
              <a:off x="5043446" y="3310203"/>
              <a:ext cx="471964" cy="370840"/>
            </a:xfrm>
            <a:prstGeom prst="clou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48" name="Солнце 47"/>
            <p:cNvSpPr/>
            <p:nvPr/>
          </p:nvSpPr>
          <p:spPr>
            <a:xfrm>
              <a:off x="5558163" y="3258186"/>
              <a:ext cx="420529" cy="387985"/>
            </a:xfrm>
            <a:prstGeom prst="su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49" name="Блок-схема: решение 48"/>
            <p:cNvSpPr/>
            <p:nvPr/>
          </p:nvSpPr>
          <p:spPr>
            <a:xfrm>
              <a:off x="6074717" y="3306120"/>
              <a:ext cx="323374" cy="301625"/>
            </a:xfrm>
            <a:prstGeom prst="flowChartDecisi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50" name="Минус 49"/>
            <p:cNvSpPr/>
            <p:nvPr/>
          </p:nvSpPr>
          <p:spPr>
            <a:xfrm>
              <a:off x="6476808" y="3235862"/>
              <a:ext cx="433388" cy="505963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51" name="Овал 50"/>
            <p:cNvSpPr/>
            <p:nvPr/>
          </p:nvSpPr>
          <p:spPr>
            <a:xfrm>
              <a:off x="6910196" y="3284220"/>
              <a:ext cx="329565" cy="39624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52" name="Блок-схема: решение 51"/>
            <p:cNvSpPr/>
            <p:nvPr/>
          </p:nvSpPr>
          <p:spPr>
            <a:xfrm>
              <a:off x="7310700" y="3318828"/>
              <a:ext cx="290989" cy="327025"/>
            </a:xfrm>
            <a:prstGeom prst="flowChartDecisi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53" name="Прямоугольник 52"/>
            <p:cNvSpPr/>
            <p:nvPr/>
          </p:nvSpPr>
          <p:spPr>
            <a:xfrm>
              <a:off x="7806454" y="3306120"/>
              <a:ext cx="336233" cy="30162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54" name="Знак запрета 53"/>
            <p:cNvSpPr/>
            <p:nvPr/>
          </p:nvSpPr>
          <p:spPr>
            <a:xfrm>
              <a:off x="8276882" y="3248977"/>
              <a:ext cx="407194" cy="447675"/>
            </a:xfrm>
            <a:prstGeom prst="noSmoking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55" name="5-конечная звезда 54"/>
            <p:cNvSpPr/>
            <p:nvPr/>
          </p:nvSpPr>
          <p:spPr>
            <a:xfrm>
              <a:off x="4622798" y="3827146"/>
              <a:ext cx="329565" cy="387985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56" name="Прямоугольник 55"/>
            <p:cNvSpPr/>
            <p:nvPr/>
          </p:nvSpPr>
          <p:spPr>
            <a:xfrm>
              <a:off x="5137527" y="3927049"/>
              <a:ext cx="303848" cy="29273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57" name="Молния 56"/>
            <p:cNvSpPr/>
            <p:nvPr/>
          </p:nvSpPr>
          <p:spPr>
            <a:xfrm>
              <a:off x="5618868" y="3875514"/>
              <a:ext cx="388144" cy="309880"/>
            </a:xfrm>
            <a:prstGeom prst="lightningBol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58" name="Сердце 57"/>
            <p:cNvSpPr/>
            <p:nvPr/>
          </p:nvSpPr>
          <p:spPr>
            <a:xfrm>
              <a:off x="6146409" y="3892123"/>
              <a:ext cx="336233" cy="327660"/>
            </a:xfrm>
            <a:prstGeom prst="hear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59" name="Минус 58"/>
            <p:cNvSpPr/>
            <p:nvPr/>
          </p:nvSpPr>
          <p:spPr>
            <a:xfrm>
              <a:off x="6543118" y="3854262"/>
              <a:ext cx="401003" cy="449745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60" name="Сердце 59"/>
            <p:cNvSpPr/>
            <p:nvPr/>
          </p:nvSpPr>
          <p:spPr>
            <a:xfrm>
              <a:off x="7061643" y="3907972"/>
              <a:ext cx="356235" cy="310515"/>
            </a:xfrm>
            <a:prstGeom prst="hear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61" name="Умножение 60"/>
            <p:cNvSpPr/>
            <p:nvPr/>
          </p:nvSpPr>
          <p:spPr>
            <a:xfrm>
              <a:off x="4604157" y="4449082"/>
              <a:ext cx="355759" cy="594995"/>
            </a:xfrm>
            <a:prstGeom prst="mathMultipl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62" name="Облако 61"/>
            <p:cNvSpPr/>
            <p:nvPr/>
          </p:nvSpPr>
          <p:spPr>
            <a:xfrm>
              <a:off x="5096187" y="4578621"/>
              <a:ext cx="471964" cy="335915"/>
            </a:xfrm>
            <a:prstGeom prst="clou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63" name="Солнце 62"/>
            <p:cNvSpPr/>
            <p:nvPr/>
          </p:nvSpPr>
          <p:spPr>
            <a:xfrm>
              <a:off x="5688222" y="4497252"/>
              <a:ext cx="426720" cy="405130"/>
            </a:xfrm>
            <a:prstGeom prst="su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64" name="Облако 63"/>
            <p:cNvSpPr/>
            <p:nvPr/>
          </p:nvSpPr>
          <p:spPr>
            <a:xfrm>
              <a:off x="6165969" y="4544692"/>
              <a:ext cx="536258" cy="344170"/>
            </a:xfrm>
            <a:prstGeom prst="clou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65" name="Овал 64"/>
            <p:cNvSpPr/>
            <p:nvPr/>
          </p:nvSpPr>
          <p:spPr>
            <a:xfrm>
              <a:off x="6843249" y="4417493"/>
              <a:ext cx="342900" cy="38735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66" name="Блок-схема: решение 65"/>
            <p:cNvSpPr/>
            <p:nvPr/>
          </p:nvSpPr>
          <p:spPr>
            <a:xfrm>
              <a:off x="7411682" y="4477316"/>
              <a:ext cx="329565" cy="378460"/>
            </a:xfrm>
            <a:prstGeom prst="flowChartDecisi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319223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allday1.com/imagedb/97/0/a5f7f19a12777609abb98d50159d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681" t="11183" r="15230" b="11986"/>
          <a:stretch/>
        </p:blipFill>
        <p:spPr bwMode="auto">
          <a:xfrm>
            <a:off x="0" y="0"/>
            <a:ext cx="9144000" cy="69294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71472" y="1142984"/>
            <a:ext cx="7644721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7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Адам мақсатына </a:t>
            </a:r>
          </a:p>
          <a:p>
            <a:r>
              <a:rPr lang="kk-KZ" sz="7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өзін-өзі жетілдіру </a:t>
            </a:r>
          </a:p>
          <a:p>
            <a:r>
              <a:rPr lang="kk-KZ" sz="7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арқылы жетеді</a:t>
            </a:r>
            <a:endParaRPr lang="ru-RU" sz="7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654648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07150" y="80963"/>
            <a:ext cx="2736850" cy="205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accent2">
                <a:alpha val="50000"/>
              </a:schemeClr>
            </a:outerShdw>
          </a:effectLst>
        </p:spPr>
      </p:pic>
      <p:pic>
        <p:nvPicPr>
          <p:cNvPr id="3" name="Picture 4" descr="Untitled-4 Копировать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942013" cy="296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accent2">
                <a:alpha val="50000"/>
              </a:schemeClr>
            </a:outerShdw>
          </a:effectLst>
        </p:spPr>
      </p:pic>
      <p:pic>
        <p:nvPicPr>
          <p:cNvPr id="4" name="Picture 5" descr="Untitled-3 Копировать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36513" y="4460875"/>
            <a:ext cx="9180513" cy="2424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accent2">
                <a:alpha val="50000"/>
              </a:schemeClr>
            </a:outerShdw>
          </a:effectLst>
        </p:spPr>
      </p:pic>
      <p:sp>
        <p:nvSpPr>
          <p:cNvPr id="5" name="WordArt 7"/>
          <p:cNvSpPr>
            <a:spLocks noChangeArrowheads="1" noChangeShapeType="1" noTextEdit="1"/>
          </p:cNvSpPr>
          <p:nvPr/>
        </p:nvSpPr>
        <p:spPr bwMode="auto">
          <a:xfrm>
            <a:off x="1571604" y="2205038"/>
            <a:ext cx="6816746" cy="23764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b="1" i="1" kern="10" dirty="0" err="1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Жеңістеріңіз</a:t>
            </a:r>
            <a:endParaRPr lang="ru-RU" sz="3600" b="1" i="1" kern="10" dirty="0">
              <a:ln w="12700">
                <a:solidFill>
                  <a:srgbClr val="FF0000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  <a:p>
            <a:r>
              <a:rPr lang="ru-RU" sz="3600" b="1" i="1" kern="10" dirty="0" err="1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құтты болсын</a:t>
            </a:r>
            <a:r>
              <a:rPr lang="ru-RU" sz="3600" b="1" i="1" kern="10" dirty="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4.bp.blogspot.com/-BayUflvnd7k/VPi8MllBA1I/AAAAAAAAJ1Y/RGOno37L6tA/s1600/cole+(7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928794" y="1928802"/>
            <a:ext cx="585791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5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Назарларыңызға рахмет!</a:t>
            </a:r>
            <a:endParaRPr lang="ru-RU" sz="54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385</TotalTime>
  <Words>438</Words>
  <Application>Microsoft Office PowerPoint</Application>
  <PresentationFormat>Экран (4:3)</PresentationFormat>
  <Paragraphs>124</Paragraphs>
  <Slides>22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 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Gauhar</dc:creator>
  <cp:lastModifiedBy>Владелец</cp:lastModifiedBy>
  <cp:revision>74</cp:revision>
  <dcterms:created xsi:type="dcterms:W3CDTF">2015-01-20T21:02:28Z</dcterms:created>
  <dcterms:modified xsi:type="dcterms:W3CDTF">2018-01-15T18:34:29Z</dcterms:modified>
</cp:coreProperties>
</file>